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61" r:id="rId9"/>
    <p:sldId id="270" r:id="rId10"/>
    <p:sldId id="275" r:id="rId11"/>
    <p:sldId id="27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7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15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65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BC27C3E-03CE-4D70-AF63-B9FF8EB05F1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31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155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1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256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29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7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87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333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3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5BE1A-BA06-4D2A-9FA2-F1A84BF03FB9}" type="datetimeFigureOut">
              <a:rPr lang="pl-PL" smtClean="0"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97A6-E908-44C5-BE90-196DC0E098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89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Sylabusy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82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ójkąt równoramienny 1"/>
          <p:cNvSpPr/>
          <p:nvPr/>
        </p:nvSpPr>
        <p:spPr>
          <a:xfrm>
            <a:off x="3267636" y="1210234"/>
            <a:ext cx="6387352" cy="4867837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Trójkąt równoramienny 2"/>
          <p:cNvSpPr/>
          <p:nvPr/>
        </p:nvSpPr>
        <p:spPr>
          <a:xfrm>
            <a:off x="4105765" y="1210234"/>
            <a:ext cx="4711093" cy="36038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Trójkąt równoramienny 3"/>
          <p:cNvSpPr/>
          <p:nvPr/>
        </p:nvSpPr>
        <p:spPr>
          <a:xfrm>
            <a:off x="5089711" y="1218171"/>
            <a:ext cx="2743199" cy="208308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841849" y="5164886"/>
            <a:ext cx="1259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Wiedza</a:t>
            </a:r>
            <a:endParaRPr lang="pl-PL" sz="28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425903" y="3796039"/>
            <a:ext cx="2098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Umiejętności</a:t>
            </a:r>
            <a:endParaRPr lang="pl-PL" sz="28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425903" y="2683903"/>
            <a:ext cx="2105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Kompetencje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680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Język opisów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48076" y="1700213"/>
            <a:ext cx="5688013" cy="5334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0000"/>
                </a:solidFill>
              </a:rPr>
              <a:t>W wyniku kształcenia student np.: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400" b="1">
              <a:solidFill>
                <a:srgbClr val="FF0000"/>
              </a:solidFill>
            </a:endParaRP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>
            <p:ph sz="half" idx="2"/>
          </p:nvPr>
        </p:nvGraphicFramePr>
        <p:xfrm>
          <a:off x="1847851" y="2565400"/>
          <a:ext cx="8569325" cy="3974592"/>
        </p:xfrm>
        <a:graphic>
          <a:graphicData uri="http://schemas.openxmlformats.org/drawingml/2006/table">
            <a:tbl>
              <a:tblPr/>
              <a:tblGrid>
                <a:gridCol w="2855913"/>
                <a:gridCol w="2857500"/>
                <a:gridCol w="2855912"/>
              </a:tblGrid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Wiedza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(umie)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Umiejętności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(potrafi)</a:t>
                      </a:r>
                      <a:endParaRPr kumimoji="0" lang="pl-PL" alt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Postawy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(jest)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Opisać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Nazwać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Sformułować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Wytłumaczyć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Rozpoznać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Zastosować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Zaprojektować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Współpracować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Wyszukiwać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Rozwiązać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Aktywny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Otwarty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Chętny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Wrażliwy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Świadomy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1992314" y="1341438"/>
            <a:ext cx="83518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2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58" y="887586"/>
            <a:ext cx="10913871" cy="510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97" y="504307"/>
            <a:ext cx="10866203" cy="60444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53" y="2384893"/>
            <a:ext cx="10851776" cy="1304364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46892" y="134471"/>
            <a:ext cx="11147611" cy="1691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8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70" y="847165"/>
            <a:ext cx="10805362" cy="505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731" y="121104"/>
            <a:ext cx="8780928" cy="647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18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310" y="518477"/>
            <a:ext cx="9556678" cy="132059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592" y="1690689"/>
            <a:ext cx="9545340" cy="507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1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76" y="1027906"/>
            <a:ext cx="11625447" cy="5082988"/>
          </a:xfrm>
          <a:prstGeom prst="rect">
            <a:avLst/>
          </a:prstGeom>
        </p:spPr>
      </p:pic>
      <p:cxnSp>
        <p:nvCxnSpPr>
          <p:cNvPr id="6" name="Łącznik prosty 5"/>
          <p:cNvCxnSpPr/>
          <p:nvPr/>
        </p:nvCxnSpPr>
        <p:spPr>
          <a:xfrm>
            <a:off x="8310282" y="4208929"/>
            <a:ext cx="7261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24" y="365125"/>
            <a:ext cx="11218952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930437" y="2797347"/>
            <a:ext cx="18829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 smtClean="0"/>
              <a:t>Program </a:t>
            </a:r>
          </a:p>
          <a:p>
            <a:r>
              <a:rPr lang="pl-PL" sz="3600" dirty="0" smtClean="0"/>
              <a:t>studiów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844029" y="469001"/>
            <a:ext cx="1692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absolwent</a:t>
            </a:r>
            <a:endParaRPr lang="pl-PL" sz="2800" dirty="0"/>
          </a:p>
        </p:txBody>
      </p:sp>
      <p:sp>
        <p:nvSpPr>
          <p:cNvPr id="6" name="Strzałka zakrzywiona w dół 5"/>
          <p:cNvSpPr/>
          <p:nvPr/>
        </p:nvSpPr>
        <p:spPr>
          <a:xfrm rot="16200000">
            <a:off x="2435439" y="3880580"/>
            <a:ext cx="2994641" cy="182253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 zakrzywiona w dół 6"/>
          <p:cNvSpPr/>
          <p:nvPr/>
        </p:nvSpPr>
        <p:spPr>
          <a:xfrm rot="5400000">
            <a:off x="6131124" y="4102027"/>
            <a:ext cx="2994641" cy="182253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626121" y="4551631"/>
            <a:ext cx="2278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Oczekiwania twórców </a:t>
            </a:r>
          </a:p>
          <a:p>
            <a:r>
              <a:rPr lang="pl-PL" smtClean="0"/>
              <a:t>Programu studiów?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8767" y="4551631"/>
            <a:ext cx="246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Czy efekty w sylabusie</a:t>
            </a:r>
          </a:p>
          <a:p>
            <a:r>
              <a:rPr lang="pl-PL" dirty="0" smtClean="0"/>
              <a:t>są zgodne z efektami dla</a:t>
            </a:r>
          </a:p>
          <a:p>
            <a:r>
              <a:rPr lang="pl-PL" dirty="0" smtClean="0"/>
              <a:t>Programu?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245020" y="5802802"/>
            <a:ext cx="125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sylabus</a:t>
            </a:r>
            <a:endParaRPr lang="pl-PL" sz="2800" dirty="0"/>
          </a:p>
        </p:txBody>
      </p:sp>
      <p:sp>
        <p:nvSpPr>
          <p:cNvPr id="11" name="Strzałka zakrzywiona w dół 10"/>
          <p:cNvSpPr/>
          <p:nvPr/>
        </p:nvSpPr>
        <p:spPr>
          <a:xfrm rot="16200000">
            <a:off x="2341600" y="885939"/>
            <a:ext cx="2994641" cy="182253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307703" y="1335543"/>
            <a:ext cx="2619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Czy absolwent posiadł</a:t>
            </a:r>
          </a:p>
          <a:p>
            <a:r>
              <a:rPr lang="pl-PL" dirty="0"/>
              <a:t>w</a:t>
            </a:r>
            <a:r>
              <a:rPr lang="pl-PL" dirty="0" smtClean="0"/>
              <a:t>szystkie założone efekty </a:t>
            </a:r>
          </a:p>
          <a:p>
            <a:r>
              <a:rPr lang="pl-PL" dirty="0"/>
              <a:t>d</a:t>
            </a:r>
            <a:r>
              <a:rPr lang="pl-PL" dirty="0" smtClean="0"/>
              <a:t>la kierunku studiów?</a:t>
            </a:r>
            <a:endParaRPr lang="pl-PL" dirty="0"/>
          </a:p>
        </p:txBody>
      </p:sp>
      <p:sp>
        <p:nvSpPr>
          <p:cNvPr id="14" name="Strzałka zakrzywiona w dół 13"/>
          <p:cNvSpPr/>
          <p:nvPr/>
        </p:nvSpPr>
        <p:spPr>
          <a:xfrm rot="5400000">
            <a:off x="6044717" y="1107386"/>
            <a:ext cx="2994641" cy="182253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8640986" y="1612542"/>
            <a:ext cx="2536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Oczekiwania absolwenta </a:t>
            </a:r>
          </a:p>
          <a:p>
            <a:r>
              <a:rPr lang="pl-PL" dirty="0" smtClean="0"/>
              <a:t>i pracodawcy</a:t>
            </a:r>
            <a:endParaRPr lang="pl-PL" dirty="0"/>
          </a:p>
        </p:txBody>
      </p:sp>
      <p:sp>
        <p:nvSpPr>
          <p:cNvPr id="16" name="Strzałka zakrzywiona w dół 15"/>
          <p:cNvSpPr/>
          <p:nvPr/>
        </p:nvSpPr>
        <p:spPr>
          <a:xfrm>
            <a:off x="5245020" y="5136776"/>
            <a:ext cx="1253805" cy="66602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74059" y="1855694"/>
            <a:ext cx="10408023" cy="449131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290918" y="2770093"/>
            <a:ext cx="9507070" cy="330797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936376" y="3442447"/>
            <a:ext cx="8229600" cy="242047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729753" y="4074459"/>
            <a:ext cx="6790765" cy="1627094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3307976" y="4612341"/>
            <a:ext cx="5647765" cy="91440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936955" y="1911329"/>
            <a:ext cx="179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Rama Europejska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422829" y="2801504"/>
            <a:ext cx="151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Rama Krajowa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058708" y="3453224"/>
            <a:ext cx="176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Rama obszarowa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935454" y="4068198"/>
            <a:ext cx="1780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Program studiów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523129" y="4683172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Sylabus modułu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643228" y="225983"/>
            <a:ext cx="4977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5400" dirty="0" smtClean="0"/>
              <a:t>Ramy kwalifikacji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101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Checklist</a:t>
            </a:r>
            <a:r>
              <a:rPr lang="pl-PL" dirty="0" smtClean="0"/>
              <a:t> dla sylabusa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 cele modułu zostały opisane w języku efektów kształcenia?</a:t>
            </a:r>
          </a:p>
          <a:p>
            <a:r>
              <a:rPr lang="pl-PL" dirty="0" smtClean="0"/>
              <a:t>Czy efekty kształcenia wynikają z efektów założonych dla programu?</a:t>
            </a:r>
          </a:p>
          <a:p>
            <a:r>
              <a:rPr lang="pl-PL" dirty="0" smtClean="0"/>
              <a:t>Czy efekty są weryfikowalne?</a:t>
            </a:r>
          </a:p>
          <a:p>
            <a:r>
              <a:rPr lang="pl-PL" dirty="0" smtClean="0"/>
              <a:t>Czy założone metody kształcenia zapewniają osiągnięcie efektów?</a:t>
            </a:r>
          </a:p>
          <a:p>
            <a:r>
              <a:rPr lang="pl-PL" dirty="0" smtClean="0"/>
              <a:t>Czy opisano sposoby weryfikacji efektów i kryteria oceny osiągnięcia tych efektów?</a:t>
            </a:r>
          </a:p>
          <a:p>
            <a:r>
              <a:rPr lang="pl-PL" dirty="0" smtClean="0"/>
              <a:t>Czy forma zaliczenia gwarantuje weryfikację efektów kształcenia?</a:t>
            </a:r>
          </a:p>
          <a:p>
            <a:r>
              <a:rPr lang="pl-PL" dirty="0" smtClean="0"/>
              <a:t>Czy bilans ECTS uwzględnia faktyczne nakłady czasowe studenta?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65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Kwalifikacje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Zbiór atrybutów absolwenta, które opisują nabyte umiejętności, wiedzę i inne kompetencje</a:t>
            </a:r>
          </a:p>
          <a:p>
            <a:pPr marL="0" indent="0">
              <a:buNone/>
            </a:pPr>
            <a:r>
              <a:rPr lang="pl-PL" dirty="0" smtClean="0"/>
              <a:t>W Ramach Kwalifikacji opisane językiem tzw. efektów kształcenia, przy czym szczegółowość opisu rośnie w każdej Ramie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Po co to wszystko?</a:t>
            </a:r>
          </a:p>
          <a:p>
            <a:pPr>
              <a:buFontTx/>
              <a:buChar char="-"/>
            </a:pPr>
            <a:r>
              <a:rPr lang="pl-PL" dirty="0" smtClean="0"/>
              <a:t>Możliwość porównania absolwentów w różnych krajach europejskich, między szkołami i między programami nauczania</a:t>
            </a:r>
          </a:p>
          <a:p>
            <a:pPr>
              <a:buFontTx/>
              <a:buChar char="-"/>
            </a:pPr>
            <a:r>
              <a:rPr lang="pl-PL" dirty="0" smtClean="0"/>
              <a:t>Zwiększona mobilność studentów, przenoszenie osiągnieć i łatwiejsza ocena kompetencji absolwenta przez pracodawców.</a:t>
            </a:r>
          </a:p>
          <a:p>
            <a:pPr>
              <a:buFontTx/>
              <a:buChar char="-"/>
            </a:pPr>
            <a:r>
              <a:rPr lang="pl-PL" dirty="0" smtClean="0"/>
              <a:t>Zorientowanie kształcenia na studenta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36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Sylabus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Opis modułu kształcenia wyrażony w języku efektów kształcenia, wprost wynikający z efektów dla programu</a:t>
            </a:r>
          </a:p>
          <a:p>
            <a:pPr marL="0" indent="0">
              <a:buNone/>
            </a:pPr>
            <a:r>
              <a:rPr lang="pl-PL" dirty="0" smtClean="0"/>
              <a:t>Zawierający opis stosowanych metod dydaktycznych i sposobów weryfikacji efektów kształcenia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Sylabus jest swego rodzaju umową między nauczycielem a studentem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Nie, co będę Cię uczył, ale co obiecuję Cię nauczyć,  a Ty jeśli się nauczysz to dostaniesz za to kredyt (ECTS)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42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70" y="174812"/>
            <a:ext cx="10633155" cy="654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1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Kody ISCED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953" y="2465575"/>
            <a:ext cx="8866094" cy="371138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7740" y="1770428"/>
            <a:ext cx="8444754" cy="69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70" y="174812"/>
            <a:ext cx="10633155" cy="654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59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30" y="645460"/>
            <a:ext cx="12782174" cy="506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052"/>
          <p:cNvSpPr txBox="1">
            <a:spLocks noChangeArrowheads="1"/>
          </p:cNvSpPr>
          <p:nvPr/>
        </p:nvSpPr>
        <p:spPr bwMode="auto">
          <a:xfrm>
            <a:off x="2727326" y="17176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992313" y="1341439"/>
            <a:ext cx="842486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sz="2400" b="1"/>
              <a:t>WIEDZA</a:t>
            </a:r>
            <a:r>
              <a:rPr lang="pl-PL" altLang="pl-PL" sz="2400"/>
              <a:t>  </a:t>
            </a:r>
            <a:r>
              <a:rPr lang="pl-PL" altLang="pl-PL" sz="2400">
                <a:sym typeface="Symbol" panose="05050102010706020507" pitchFamily="18" charset="2"/>
              </a:rPr>
              <a:t></a:t>
            </a:r>
            <a:r>
              <a:rPr lang="pl-PL" altLang="pl-PL" sz="2400"/>
              <a:t> zbiór faktów,  zasad, teorii i praktyk powiązanych  z dziedziną pracy lub nauki </a:t>
            </a:r>
            <a:r>
              <a:rPr lang="pl-PL" altLang="pl-PL" sz="2400" u="sng"/>
              <a:t>(teoretyczna lub faktograficzną</a:t>
            </a:r>
          </a:p>
          <a:p>
            <a:endParaRPr lang="pl-PL" altLang="pl-PL" sz="2400" u="sng"/>
          </a:p>
          <a:p>
            <a:endParaRPr lang="pl-PL" altLang="pl-PL" sz="2400" u="sng"/>
          </a:p>
          <a:p>
            <a:r>
              <a:rPr lang="pl-PL" altLang="pl-PL" sz="2400" b="1"/>
              <a:t>UMIEJĘTNOŚCI</a:t>
            </a:r>
            <a:r>
              <a:rPr lang="pl-PL" altLang="pl-PL" sz="2400"/>
              <a:t> </a:t>
            </a:r>
            <a:r>
              <a:rPr lang="pl-PL" altLang="pl-PL" sz="2400">
                <a:sym typeface="Symbol" panose="05050102010706020507" pitchFamily="18" charset="2"/>
              </a:rPr>
              <a:t></a:t>
            </a:r>
            <a:r>
              <a:rPr lang="pl-PL" altLang="pl-PL" sz="2400"/>
              <a:t> zdolność do stosowania wiedzy w celu wykonywania zadań i rozwiązywania problemów (</a:t>
            </a:r>
            <a:r>
              <a:rPr lang="pl-PL" altLang="pl-PL" sz="2400" u="sng"/>
              <a:t>kognitywne oraz praktyczne)</a:t>
            </a:r>
          </a:p>
          <a:p>
            <a:endParaRPr lang="pl-PL" altLang="pl-PL" sz="2400" u="sng"/>
          </a:p>
          <a:p>
            <a:endParaRPr lang="pl-PL" altLang="pl-PL" sz="2400" u="sng"/>
          </a:p>
          <a:p>
            <a:r>
              <a:rPr lang="pl-PL" altLang="pl-PL" sz="2400" b="1"/>
              <a:t>POSTAWY/inne kompetencje</a:t>
            </a:r>
            <a:r>
              <a:rPr lang="pl-PL" altLang="pl-PL" sz="2400"/>
              <a:t> </a:t>
            </a:r>
            <a:r>
              <a:rPr lang="pl-PL" altLang="pl-PL" sz="2400">
                <a:sym typeface="Symbol" panose="05050102010706020507" pitchFamily="18" charset="2"/>
              </a:rPr>
              <a:t></a:t>
            </a:r>
            <a:r>
              <a:rPr lang="pl-PL" altLang="pl-PL" sz="2400"/>
              <a:t> zdolność do stosowania wiedzy i umiejętności oraz zdolności osobiste, społeczne lub metodologiczne okazywane w pracy lub nauce oraz w karierze zawodowej i osobistej (</a:t>
            </a:r>
            <a:r>
              <a:rPr lang="pl-PL" altLang="pl-PL" sz="2400" u="sng"/>
              <a:t>odpowiedzialność i autonomia)</a:t>
            </a:r>
          </a:p>
          <a:p>
            <a:endParaRPr lang="pl-PL" altLang="pl-PL" sz="2400" u="sng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863975" y="260351"/>
            <a:ext cx="42064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4400"/>
              <a:t>Efekty kształcenia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1919289" y="1125538"/>
            <a:ext cx="83518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14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354</Words>
  <Application>Microsoft Office PowerPoint</Application>
  <PresentationFormat>Panoramiczny</PresentationFormat>
  <Paragraphs>79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Motyw pakietu Office</vt:lpstr>
      <vt:lpstr>Sylabusy</vt:lpstr>
      <vt:lpstr>Prezentacja programu PowerPoint</vt:lpstr>
      <vt:lpstr>Kwalifikacje</vt:lpstr>
      <vt:lpstr>Sylabus</vt:lpstr>
      <vt:lpstr>Prezentacja programu PowerPoint</vt:lpstr>
      <vt:lpstr>Kody ISCED</vt:lpstr>
      <vt:lpstr>Prezentacja programu PowerPoint</vt:lpstr>
      <vt:lpstr>Prezentacja programu PowerPoint</vt:lpstr>
      <vt:lpstr>Prezentacja programu PowerPoint</vt:lpstr>
      <vt:lpstr>Prezentacja programu PowerPoint</vt:lpstr>
      <vt:lpstr>Język opisów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Checklist dla sylabusa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Sylabusy</dc:title>
  <dc:creator>MC</dc:creator>
  <cp:lastModifiedBy>Moskal-Stachurska</cp:lastModifiedBy>
  <cp:revision>20</cp:revision>
  <dcterms:created xsi:type="dcterms:W3CDTF">2017-01-30T09:42:37Z</dcterms:created>
  <dcterms:modified xsi:type="dcterms:W3CDTF">2017-02-06T07:44:48Z</dcterms:modified>
</cp:coreProperties>
</file>